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Slab"/>
      <p:regular r:id="rId16"/>
      <p:bold r:id="rId17"/>
    </p:embeddedFon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Slab-bold.fntdata"/><Relationship Id="rId16" Type="http://schemas.openxmlformats.org/officeDocument/2006/relationships/font" Target="fonts/RobotoSlab-regular.fntdata"/><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13482f5913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13482f5913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Were going to have a debate!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126ca95e2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126ca95e2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It’s easy to think that in our age of genome sequencing and seemingly advanced techniques for </a:t>
            </a:r>
            <a:r>
              <a:rPr lang="en"/>
              <a:t>genetic analyzation, LUCA’s genome would be easier to uncover</a:t>
            </a:r>
            <a:endParaRPr/>
          </a:p>
          <a:p>
            <a:pPr indent="-298450" lvl="1" marL="914400" rtl="0" algn="l">
              <a:spcBef>
                <a:spcPts val="0"/>
              </a:spcBef>
              <a:spcAft>
                <a:spcPts val="0"/>
              </a:spcAft>
              <a:buSzPts val="1100"/>
              <a:buChar char="○"/>
            </a:pPr>
            <a:r>
              <a:rPr lang="en"/>
              <a:t>However, as we read, due to lateral (or horizontal) gene transfer, mapping out LUCA’s genome is actually rather difficult</a:t>
            </a:r>
            <a:endParaRPr/>
          </a:p>
          <a:p>
            <a:pPr indent="-298450" lvl="0" marL="457200" rtl="0" algn="l">
              <a:spcBef>
                <a:spcPts val="0"/>
              </a:spcBef>
              <a:spcAft>
                <a:spcPts val="0"/>
              </a:spcAft>
              <a:buSzPts val="1100"/>
              <a:buChar char="●"/>
            </a:pPr>
            <a:r>
              <a:rPr lang="en"/>
              <a:t>So lateral gene transfer is the transfer of genetic information from one organism to another in a way that’s not from producing offspring, which is how we typically think of genetic information being passed around</a:t>
            </a:r>
            <a:endParaRPr/>
          </a:p>
          <a:p>
            <a:pPr indent="-298450" lvl="1" marL="914400" rtl="0" algn="l">
              <a:spcBef>
                <a:spcPts val="0"/>
              </a:spcBef>
              <a:spcAft>
                <a:spcPts val="0"/>
              </a:spcAft>
              <a:buSzPts val="1100"/>
              <a:buChar char="○"/>
            </a:pPr>
            <a:r>
              <a:rPr lang="en"/>
              <a:t>Lateral gene transfer can occur in a few ways, but perhaps most notably is via endosymbiosis, which is where one kind of cell sort of…swallows another, thus putting two genomes into one organism </a:t>
            </a:r>
            <a:endParaRPr/>
          </a:p>
          <a:p>
            <a:pPr indent="-298450" lvl="0" marL="457200" rtl="0" algn="l">
              <a:spcBef>
                <a:spcPts val="0"/>
              </a:spcBef>
              <a:spcAft>
                <a:spcPts val="0"/>
              </a:spcAft>
              <a:buSzPts val="1100"/>
              <a:buChar char="●"/>
            </a:pPr>
            <a:r>
              <a:rPr lang="en"/>
              <a:t>This is one of the core issues in the two vs. three domain tree of life debate</a:t>
            </a:r>
            <a:endParaRPr/>
          </a:p>
          <a:p>
            <a:pPr indent="-298450" lvl="0" marL="457200" rtl="0" algn="l">
              <a:spcBef>
                <a:spcPts val="0"/>
              </a:spcBef>
              <a:spcAft>
                <a:spcPts val="0"/>
              </a:spcAft>
              <a:buSzPts val="1100"/>
              <a:buChar char="●"/>
            </a:pPr>
            <a:r>
              <a:rPr lang="en"/>
              <a:t>And this is also why the Weiss et al paper was so controversial: while they were able to identify quite a few proteins that may have been present in LUCA’s genome, they allowed little room for LGT, which may have caused them to overlook some interdomain homologs (the false negatives mentioned in Gogarten and Deamer letter to the editor) and draw false conclusions about LUCA’s anatomy and physiology</a:t>
            </a:r>
            <a:endParaRPr/>
          </a:p>
          <a:p>
            <a:pPr indent="-298450" lvl="1" marL="914400" rtl="0" algn="l">
              <a:spcBef>
                <a:spcPts val="0"/>
              </a:spcBef>
              <a:spcAft>
                <a:spcPts val="0"/>
              </a:spcAft>
              <a:buSzPts val="1100"/>
              <a:buChar char="○"/>
            </a:pPr>
            <a:r>
              <a:rPr lang="en"/>
              <a:t>One specific example of which I’ll share in the next slide</a:t>
            </a:r>
            <a:endParaRPr/>
          </a:p>
          <a:p>
            <a:pPr indent="-298450" lvl="0" marL="457200" rtl="0" algn="l">
              <a:spcBef>
                <a:spcPts val="0"/>
              </a:spcBef>
              <a:spcAft>
                <a:spcPts val="0"/>
              </a:spcAft>
              <a:buSzPts val="1100"/>
              <a:buChar char="●"/>
            </a:pPr>
            <a:r>
              <a:rPr lang="en"/>
              <a:t>Some of you asked whether Weiss’s method of “spelling out caveats and allowing for some LGT” adequately addressed the shortcomings in their research, and if others had a problem with this approach. Additionally, some of you asked how we can compiles phylogeny with other data to figure out what LUCA was able to do</a:t>
            </a:r>
            <a:endParaRPr/>
          </a:p>
          <a:p>
            <a:pPr indent="-298450" lvl="1" marL="914400" rtl="0" algn="l">
              <a:spcBef>
                <a:spcPts val="0"/>
              </a:spcBef>
              <a:spcAft>
                <a:spcPts val="0"/>
              </a:spcAft>
              <a:buSzPts val="1100"/>
              <a:buChar char="○"/>
            </a:pPr>
            <a:r>
              <a:rPr lang="en"/>
              <a:t>I think this goes back to what Nick Lane was talking about last week when he mentioned that researchers in the origin-of-life field tend to approach the topic with mindsets specific to their background and specialty</a:t>
            </a:r>
            <a:endParaRPr/>
          </a:p>
          <a:p>
            <a:pPr indent="-298450" lvl="1" marL="914400" rtl="0" algn="l">
              <a:spcBef>
                <a:spcPts val="0"/>
              </a:spcBef>
              <a:spcAft>
                <a:spcPts val="0"/>
              </a:spcAft>
              <a:buSzPts val="1100"/>
              <a:buChar char="○"/>
            </a:pPr>
            <a:r>
              <a:rPr lang="en"/>
              <a:t>It seems like a transdisciplinary pedagogy would fit analysis of LUCA best</a:t>
            </a:r>
            <a:endParaRPr/>
          </a:p>
          <a:p>
            <a:pPr indent="-298450" lvl="1" marL="914400" rtl="0" algn="l">
              <a:spcBef>
                <a:spcPts val="0"/>
              </a:spcBef>
              <a:spcAft>
                <a:spcPts val="0"/>
              </a:spcAft>
              <a:buSzPts val="1100"/>
              <a:buChar char="○"/>
            </a:pPr>
            <a:r>
              <a:rPr lang="en"/>
              <a:t>And this was acknowledged in a paper published in 2020 in response to Weiss et al. They disagreed with Weiss’s approach to analyzing LUCA, and instead suggested that statistically-produced phylogenetic trees should be compared to protein structures, species trees, and geochemical data to best determine what LUCA’s characteristics were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13482f591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13482f591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Today, it’s mostly agreed that LUCA was an autotroph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Among the scientists that we read for today, Weiss and Martin were proponents of this theory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However, in addition to the letter to the editor we read, another article by Adam et al was published in response to Weiss et al’s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Among the 355 protein families that Weiss et al identified in their study was one for carbon monoxide dehydrogenase/acetyl-CoA synthase (CODH/ACS), which is an enzyme complex used in the Wood-Ljungdahl pathway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Back to that problem with Weiss’s research potentially having false negatives…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Adam et al identified homologs of this complex in bacteria and archaea, suggesting that the complex may have existed before the split between those two domains (and therefore may have been present in LUCA as well)</a:t>
            </a:r>
            <a:endParaRPr>
              <a:solidFill>
                <a:schemeClr val="dk1"/>
              </a:solidFill>
            </a:endParaRPr>
          </a:p>
          <a:p>
            <a:pPr indent="-298450" lvl="4" marL="2286000" rtl="0" algn="l">
              <a:spcBef>
                <a:spcPts val="0"/>
              </a:spcBef>
              <a:spcAft>
                <a:spcPts val="0"/>
              </a:spcAft>
              <a:buClr>
                <a:schemeClr val="dk1"/>
              </a:buClr>
              <a:buSzPts val="1100"/>
              <a:buChar char="○"/>
            </a:pPr>
            <a:r>
              <a:rPr lang="en">
                <a:solidFill>
                  <a:schemeClr val="dk1"/>
                </a:solidFill>
              </a:rPr>
              <a:t>Among the archaea they found this protein in were the Thor and Loki-named ones mentioned in the “Asgard archaea” paper</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Interestingly, Adam et al also suggested though that just because the complex was present in LUCA doesn’t mean that it was a functional way of fixing carbon, and may have only been a way to break down larger molecules, which is consistent with heterotrophs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Overall, though, no one else really seems to think that LUCA was a heterotroph, as the general consensus is that heterotrophs evolved from autotrophs and thus LUCA must have been an autotroph</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13482f591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13482f5913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Wood-Ljungdahl Pathway and the rTCA cycle</a:t>
            </a:r>
            <a:endParaRPr/>
          </a:p>
          <a:p>
            <a:pPr indent="-298450" lvl="1" marL="914400" rtl="0" algn="l">
              <a:spcBef>
                <a:spcPts val="0"/>
              </a:spcBef>
              <a:spcAft>
                <a:spcPts val="0"/>
              </a:spcAft>
              <a:buSzPts val="1100"/>
              <a:buChar char="○"/>
            </a:pPr>
            <a:r>
              <a:rPr lang="en"/>
              <a:t>Wood-Ljungdahl was identified in </a:t>
            </a:r>
            <a:r>
              <a:rPr lang="en">
                <a:solidFill>
                  <a:schemeClr val="dk1"/>
                </a:solidFill>
              </a:rPr>
              <a:t>Weiss et al and Martin et al as the pathway responsible for LUCA’s carbon fixation</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Used by bacteria</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This pathway reduces CO2 to carbon monoxide and eventually creates acetyl-CoA, which is a significant intermediate in metabolism as we understand it today</a:t>
            </a:r>
            <a:endParaRPr>
              <a:solidFill>
                <a:schemeClr val="dk1"/>
              </a:solidFill>
            </a:endParaRPr>
          </a:p>
          <a:p>
            <a:pPr indent="-298450" lvl="3" marL="1828800" rtl="0" algn="l">
              <a:spcBef>
                <a:spcPts val="0"/>
              </a:spcBef>
              <a:spcAft>
                <a:spcPts val="0"/>
              </a:spcAft>
              <a:buClr>
                <a:schemeClr val="dk1"/>
              </a:buClr>
              <a:buSzPts val="1100"/>
              <a:buChar char="●"/>
            </a:pPr>
            <a:r>
              <a:rPr lang="en">
                <a:solidFill>
                  <a:schemeClr val="dk1"/>
                </a:solidFill>
              </a:rPr>
              <a:t>And most notably a reactant in the Krebs cycle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rTCA cycle is also known as the reverse tricarboxylic acid cycle, which is basically reverse Krebs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Also used by bacteria</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This pathway uses CO2 and water as reactants and to produce carbon compounds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Could have existed in prebiotic conditions, where some steps could have been catalyzed by elements present in LUCA’s environment (like iron)</a:t>
            </a:r>
            <a:endParaRPr>
              <a:solidFill>
                <a:schemeClr val="dk1"/>
              </a:solidFill>
            </a:endParaRPr>
          </a:p>
          <a:p>
            <a:pPr indent="-298450" lvl="3" marL="1828800" rtl="0" algn="l">
              <a:spcBef>
                <a:spcPts val="0"/>
              </a:spcBef>
              <a:spcAft>
                <a:spcPts val="0"/>
              </a:spcAft>
              <a:buClr>
                <a:schemeClr val="dk1"/>
              </a:buClr>
              <a:buSzPts val="1100"/>
              <a:buChar char="●"/>
            </a:pPr>
            <a:r>
              <a:rPr lang="en">
                <a:solidFill>
                  <a:schemeClr val="dk1"/>
                </a:solidFill>
              </a:rPr>
              <a:t>Also needs to occur under extreme heat, which may make sense for a hydrothermal vent setting</a:t>
            </a:r>
            <a:endParaRPr>
              <a:solidFill>
                <a:schemeClr val="dk1"/>
              </a:solidFill>
            </a:endParaRPr>
          </a:p>
          <a:p>
            <a:pPr indent="-298450" lvl="3" marL="1828800" rtl="0" algn="l">
              <a:spcBef>
                <a:spcPts val="0"/>
              </a:spcBef>
              <a:spcAft>
                <a:spcPts val="0"/>
              </a:spcAft>
              <a:buClr>
                <a:schemeClr val="dk1"/>
              </a:buClr>
              <a:buSzPts val="1100"/>
              <a:buChar char="●"/>
            </a:pPr>
            <a:r>
              <a:rPr lang="en">
                <a:solidFill>
                  <a:schemeClr val="dk1"/>
                </a:solidFill>
              </a:rPr>
              <a:t>Some say that this cycle probably couldn’t have occurred without enzymes because some steps are too thermodynamically unfavorable</a:t>
            </a:r>
            <a:endParaRPr>
              <a:solidFill>
                <a:schemeClr val="dk1"/>
              </a:solidFill>
            </a:endParaRPr>
          </a:p>
          <a:p>
            <a:pPr indent="-298450" lvl="3" marL="1828800" rtl="0" algn="l">
              <a:spcBef>
                <a:spcPts val="0"/>
              </a:spcBef>
              <a:spcAft>
                <a:spcPts val="0"/>
              </a:spcAft>
              <a:buClr>
                <a:schemeClr val="dk1"/>
              </a:buClr>
              <a:buSzPts val="1100"/>
              <a:buChar char="●"/>
            </a:pPr>
            <a:r>
              <a:rPr lang="en">
                <a:solidFill>
                  <a:schemeClr val="dk1"/>
                </a:solidFill>
              </a:rPr>
              <a:t>However a paper published in 2021 suggested that kinetically, the rTCA cycle in early life is a valid hypothesis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WL pathway that Weiss proposed was also challenged in that same paper that suggested using additional methods of analysis, so there is still some debate going on as to which way LUCA fixed carbon</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3482f5913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3482f5913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Weiss claimed that LUCA was half alive</a:t>
            </a:r>
            <a:endParaRPr/>
          </a:p>
          <a:p>
            <a:pPr indent="-298450" lvl="1" marL="914400" rtl="0" algn="l">
              <a:spcBef>
                <a:spcPts val="0"/>
              </a:spcBef>
              <a:spcAft>
                <a:spcPts val="0"/>
              </a:spcAft>
              <a:buSzPts val="1100"/>
              <a:buChar char="○"/>
            </a:pPr>
            <a:r>
              <a:rPr lang="en"/>
              <a:t>If we follow the line of thinking that has LUCA fixing carbon via the WL pathway, then LUCA is using </a:t>
            </a:r>
            <a:endParaRPr/>
          </a:p>
          <a:p>
            <a:pPr indent="-298450" lvl="2" marL="1371600" rtl="0" algn="l">
              <a:spcBef>
                <a:spcPts val="0"/>
              </a:spcBef>
              <a:spcAft>
                <a:spcPts val="0"/>
              </a:spcAft>
              <a:buSzPts val="1100"/>
              <a:buChar char="■"/>
            </a:pPr>
            <a:r>
              <a:rPr lang="en"/>
              <a:t>A </a:t>
            </a:r>
            <a:r>
              <a:rPr lang="en"/>
              <a:t>Na+/H+ geochemical pH gradient, which could have been present in a alkaline hydrothermal setting</a:t>
            </a:r>
            <a:endParaRPr/>
          </a:p>
          <a:p>
            <a:pPr indent="-298450" lvl="3" marL="1828800" rtl="0" algn="l">
              <a:spcBef>
                <a:spcPts val="0"/>
              </a:spcBef>
              <a:spcAft>
                <a:spcPts val="0"/>
              </a:spcAft>
              <a:buSzPts val="1100"/>
              <a:buChar char="●"/>
            </a:pPr>
            <a:r>
              <a:rPr lang="en"/>
              <a:t>Which would help power unfavorable metabolic processes </a:t>
            </a:r>
            <a:endParaRPr/>
          </a:p>
          <a:p>
            <a:pPr indent="-298450" lvl="2" marL="1371600" rtl="0" algn="l">
              <a:spcBef>
                <a:spcPts val="0"/>
              </a:spcBef>
              <a:spcAft>
                <a:spcPts val="0"/>
              </a:spcAft>
              <a:buSzPts val="1100"/>
              <a:buChar char="■"/>
            </a:pPr>
            <a:r>
              <a:rPr lang="en"/>
              <a:t>A more stable Na+ gradient to feed a primordial Na-dependent ATP synthase</a:t>
            </a:r>
            <a:endParaRPr/>
          </a:p>
          <a:p>
            <a:pPr indent="-298450" lvl="2" marL="1371600" rtl="0" algn="l">
              <a:spcBef>
                <a:spcPts val="0"/>
              </a:spcBef>
              <a:spcAft>
                <a:spcPts val="0"/>
              </a:spcAft>
              <a:buSzPts val="1100"/>
              <a:buChar char="■"/>
            </a:pPr>
            <a:r>
              <a:rPr lang="en"/>
              <a:t>And transition metal catalysts (again, like iron) at the nitrogenase active site and the CODH/ACS active site</a:t>
            </a:r>
            <a:endParaRPr/>
          </a:p>
          <a:p>
            <a:pPr indent="-298450" lvl="1" marL="914400" rtl="0" algn="l">
              <a:spcBef>
                <a:spcPts val="0"/>
              </a:spcBef>
              <a:spcAft>
                <a:spcPts val="0"/>
              </a:spcAft>
              <a:buSzPts val="1100"/>
              <a:buChar char="○"/>
            </a:pPr>
            <a:r>
              <a:rPr lang="en"/>
              <a:t>This leads us to the question…does metabolism need to be mostly (or entirely) self-contained in order for something to be “alive?”</a:t>
            </a:r>
            <a:endParaRPr/>
          </a:p>
          <a:p>
            <a:pPr indent="-298450" lvl="2" marL="1371600" rtl="0" algn="l">
              <a:spcBef>
                <a:spcPts val="0"/>
              </a:spcBef>
              <a:spcAft>
                <a:spcPts val="0"/>
              </a:spcAft>
              <a:buSzPts val="1100"/>
              <a:buChar char="■"/>
            </a:pPr>
            <a:r>
              <a:rPr lang="en"/>
              <a:t>Goes back to some of our first class discussions when we talked through different definitions of life</a:t>
            </a:r>
            <a:endParaRPr/>
          </a:p>
          <a:p>
            <a:pPr indent="-298450" lvl="1" marL="914400" rtl="0" algn="l">
              <a:spcBef>
                <a:spcPts val="0"/>
              </a:spcBef>
              <a:spcAft>
                <a:spcPts val="0"/>
              </a:spcAft>
              <a:buSzPts val="1100"/>
              <a:buChar char="○"/>
            </a:pPr>
            <a:r>
              <a:rPr lang="en"/>
              <a:t>Also the question of genes</a:t>
            </a:r>
            <a:endParaRPr/>
          </a:p>
          <a:p>
            <a:pPr indent="-298450" lvl="2" marL="1371600" rtl="0" algn="l">
              <a:spcBef>
                <a:spcPts val="0"/>
              </a:spcBef>
              <a:spcAft>
                <a:spcPts val="0"/>
              </a:spcAft>
              <a:buSzPts val="1100"/>
              <a:buChar char="■"/>
            </a:pPr>
            <a:r>
              <a:rPr lang="en"/>
              <a:t>Gogarten and Deamer’s paper points out that even Weiss’s analysis suggests that “LUCA was a prokaryotic cell using nucleic acids as genetic material, genetically encoded amino acids, ribosomes for template directed protein synthesis, and membranes that allowed for chemiosmotic coupling”</a:t>
            </a:r>
            <a:endParaRPr/>
          </a:p>
          <a:p>
            <a:pPr indent="-298450" lvl="3" marL="1828800" rtl="0" algn="l">
              <a:spcBef>
                <a:spcPts val="0"/>
              </a:spcBef>
              <a:spcAft>
                <a:spcPts val="0"/>
              </a:spcAft>
              <a:buSzPts val="1100"/>
              <a:buChar char="●"/>
            </a:pPr>
            <a:r>
              <a:rPr lang="en"/>
              <a:t>Which all seem like they would constitute a full-alive organism</a:t>
            </a:r>
            <a:endParaRPr/>
          </a:p>
          <a:p>
            <a:pPr indent="-298450" lvl="1" marL="914400" rtl="0" algn="l">
              <a:spcBef>
                <a:spcPts val="0"/>
              </a:spcBef>
              <a:spcAft>
                <a:spcPts val="0"/>
              </a:spcAft>
              <a:buSzPts val="1100"/>
              <a:buChar char="○"/>
            </a:pPr>
            <a:r>
              <a:rPr lang="en"/>
              <a:t>So, again, there remains debate here</a:t>
            </a:r>
            <a:endParaRPr/>
          </a:p>
          <a:p>
            <a:pPr indent="0" lvl="0" marL="18288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3482f591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3482f591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There isn’t a lot of data out there on what a LUCA would have looked like</a:t>
            </a:r>
            <a:endParaRPr/>
          </a:p>
          <a:p>
            <a:pPr indent="-298450" lvl="1" marL="914400" rtl="0" algn="l">
              <a:spcBef>
                <a:spcPts val="0"/>
              </a:spcBef>
              <a:spcAft>
                <a:spcPts val="0"/>
              </a:spcAft>
              <a:buSzPts val="1100"/>
              <a:buChar char="○"/>
            </a:pPr>
            <a:r>
              <a:rPr lang="en"/>
              <a:t>Again, this is because of the difficulties in mapping an </a:t>
            </a:r>
            <a:r>
              <a:rPr lang="en"/>
              <a:t>accurate</a:t>
            </a:r>
            <a:r>
              <a:rPr lang="en"/>
              <a:t> genome for LUCA</a:t>
            </a:r>
            <a:endParaRPr/>
          </a:p>
          <a:p>
            <a:pPr indent="-298450" lvl="1" marL="914400" rtl="0" algn="l">
              <a:spcBef>
                <a:spcPts val="0"/>
              </a:spcBef>
              <a:spcAft>
                <a:spcPts val="0"/>
              </a:spcAft>
              <a:buSzPts val="1100"/>
              <a:buChar char="○"/>
            </a:pPr>
            <a:r>
              <a:rPr lang="en"/>
              <a:t>However, some research is out there</a:t>
            </a:r>
            <a:endParaRPr/>
          </a:p>
          <a:p>
            <a:pPr indent="-298450" lvl="0" marL="457200" rtl="0" algn="l">
              <a:spcBef>
                <a:spcPts val="0"/>
              </a:spcBef>
              <a:spcAft>
                <a:spcPts val="0"/>
              </a:spcAft>
              <a:buSzPts val="1100"/>
              <a:buChar char="●"/>
            </a:pPr>
            <a:r>
              <a:rPr lang="en"/>
              <a:t>Asgard archaea may give some clues as to what LUCA looked like</a:t>
            </a:r>
            <a:endParaRPr/>
          </a:p>
          <a:p>
            <a:pPr indent="-298450" lvl="1" marL="914400" rtl="0" algn="l">
              <a:spcBef>
                <a:spcPts val="0"/>
              </a:spcBef>
              <a:spcAft>
                <a:spcPts val="0"/>
              </a:spcAft>
              <a:buSzPts val="1100"/>
              <a:buChar char="○"/>
            </a:pPr>
            <a:r>
              <a:rPr lang="en"/>
              <a:t>These archaea may have had </a:t>
            </a:r>
            <a:r>
              <a:rPr lang="en"/>
              <a:t>vesicles and cytoskeletons</a:t>
            </a:r>
            <a:endParaRPr/>
          </a:p>
          <a:p>
            <a:pPr indent="-298450" lvl="1" marL="914400" rtl="0" algn="l">
              <a:spcBef>
                <a:spcPts val="0"/>
              </a:spcBef>
              <a:spcAft>
                <a:spcPts val="0"/>
              </a:spcAft>
              <a:buSzPts val="1100"/>
              <a:buChar char="○"/>
            </a:pPr>
            <a:r>
              <a:rPr lang="en"/>
              <a:t>But more complex characteristics (like larger cell size / volume, nucleus, endocytic and phagocytic machineries) would have evolved after the mitochondria was acquired, which LUCA didn’t have</a:t>
            </a:r>
            <a:endParaRPr/>
          </a:p>
          <a:p>
            <a:pPr indent="-298450" lvl="0" marL="457200" rtl="0" algn="l">
              <a:spcBef>
                <a:spcPts val="0"/>
              </a:spcBef>
              <a:spcAft>
                <a:spcPts val="0"/>
              </a:spcAft>
              <a:buSzPts val="1100"/>
              <a:buChar char="●"/>
            </a:pPr>
            <a:r>
              <a:rPr lang="en"/>
              <a:t>Sojo et al (paper in the supplemental readings) found that LUCA did not have a phospholipid membrane as they are understood today</a:t>
            </a:r>
            <a:endParaRPr/>
          </a:p>
          <a:p>
            <a:pPr indent="-298450" lvl="1" marL="914400" rtl="0" algn="l">
              <a:spcBef>
                <a:spcPts val="0"/>
              </a:spcBef>
              <a:spcAft>
                <a:spcPts val="0"/>
              </a:spcAft>
              <a:buSzPts val="1100"/>
              <a:buChar char="○"/>
            </a:pPr>
            <a:r>
              <a:rPr lang="en"/>
              <a:t>But LUCA may have contained mixed amphiphiles, constituting a leaky lipid bilayer membrane</a:t>
            </a:r>
            <a:endParaRPr/>
          </a:p>
          <a:p>
            <a:pPr indent="-298450" lvl="1" marL="914400" rtl="0" algn="l">
              <a:spcBef>
                <a:spcPts val="0"/>
              </a:spcBef>
              <a:spcAft>
                <a:spcPts val="0"/>
              </a:spcAft>
              <a:buSzPts val="1100"/>
              <a:buChar char="○"/>
            </a:pPr>
            <a:r>
              <a:rPr lang="en"/>
              <a:t>This would have allowed for high proton permeability, creating a natural concentration difference inside and outside of the cell and aiding in energy production via ATP synthase</a:t>
            </a:r>
            <a:endParaRPr/>
          </a:p>
          <a:p>
            <a:pPr indent="-298450" lvl="1" marL="914400" rtl="0" algn="l">
              <a:spcBef>
                <a:spcPts val="0"/>
              </a:spcBef>
              <a:spcAft>
                <a:spcPts val="0"/>
              </a:spcAft>
              <a:buSzPts val="1100"/>
              <a:buChar char="○"/>
            </a:pPr>
            <a:r>
              <a:rPr lang="en"/>
              <a:t>While also preventing the possibility of electrochemical equilibrium (also known as death)</a:t>
            </a:r>
            <a:endParaRPr/>
          </a:p>
          <a:p>
            <a:pPr indent="-298450" lvl="0" marL="457200" rtl="0" algn="l">
              <a:spcBef>
                <a:spcPts val="0"/>
              </a:spcBef>
              <a:spcAft>
                <a:spcPts val="0"/>
              </a:spcAft>
              <a:buSzPts val="1100"/>
              <a:buChar char="●"/>
            </a:pPr>
            <a:r>
              <a:rPr lang="en"/>
              <a:t>We’re going to discuss LUCA’s habitat and environment a bit later (when we have our debate)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13482f5913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13482f5913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Pick a question that interests you (but let’s make sure all of the questions are covered)</a:t>
            </a:r>
            <a:endParaRPr/>
          </a:p>
          <a:p>
            <a:pPr indent="-298450" lvl="0" marL="457200" rtl="0" algn="l">
              <a:spcBef>
                <a:spcPts val="0"/>
              </a:spcBef>
              <a:spcAft>
                <a:spcPts val="0"/>
              </a:spcAft>
              <a:buSzPts val="1100"/>
              <a:buChar char="●"/>
            </a:pPr>
            <a:r>
              <a:rPr lang="en"/>
              <a:t>In about 30-40 minutes, we’ll have an </a:t>
            </a:r>
            <a:r>
              <a:rPr lang="en"/>
              <a:t>opportunity</a:t>
            </a:r>
            <a:r>
              <a:rPr lang="en"/>
              <a:t> to share what you learned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3482f5913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3482f5913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Pick a question that interests you (but let’s make sure all of the questions are covered)</a:t>
            </a:r>
            <a:endParaRPr/>
          </a:p>
          <a:p>
            <a:pPr indent="-298450" lvl="0" marL="457200" rtl="0" algn="l">
              <a:spcBef>
                <a:spcPts val="0"/>
              </a:spcBef>
              <a:spcAft>
                <a:spcPts val="0"/>
              </a:spcAft>
              <a:buSzPts val="1100"/>
              <a:buChar char="●"/>
            </a:pPr>
            <a:r>
              <a:rPr lang="en"/>
              <a:t>In about 30-40 minutes, we’ll have an opportunity to share what you learned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3482f591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13482f591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We’ve talked a lot in class so far about the role that hydrothermal vents may have played in the origin-of-life, but is this where LUCA would have lived? </a:t>
            </a:r>
            <a:endParaRPr/>
          </a:p>
          <a:p>
            <a:pPr indent="-298450" lvl="1" marL="914400" rtl="0" algn="l">
              <a:spcBef>
                <a:spcPts val="0"/>
              </a:spcBef>
              <a:spcAft>
                <a:spcPts val="0"/>
              </a:spcAft>
              <a:buSzPts val="1100"/>
              <a:buChar char="○"/>
            </a:pPr>
            <a:r>
              <a:rPr lang="en"/>
              <a:t>Weiss reported that LUCA’s genome encoded for reverse gyrase, an enzyme specific to organisms who inhabit extremely hot environments</a:t>
            </a:r>
            <a:endParaRPr/>
          </a:p>
          <a:p>
            <a:pPr indent="-298450" lvl="1" marL="914400" rtl="0" algn="l">
              <a:spcBef>
                <a:spcPts val="0"/>
              </a:spcBef>
              <a:spcAft>
                <a:spcPts val="0"/>
              </a:spcAft>
              <a:buSzPts val="1100"/>
              <a:buChar char="○"/>
            </a:pPr>
            <a:r>
              <a:rPr lang="en"/>
              <a:t>Cofactors needed for LUCA’s metabolism (again, transition metals) suggest hydrothermal environment</a:t>
            </a:r>
            <a:endParaRPr/>
          </a:p>
          <a:p>
            <a:pPr indent="-298450" lvl="1" marL="914400" rtl="0" algn="l">
              <a:spcBef>
                <a:spcPts val="0"/>
              </a:spcBef>
              <a:spcAft>
                <a:spcPts val="0"/>
              </a:spcAft>
              <a:buSzPts val="1100"/>
              <a:buChar char="○"/>
            </a:pPr>
            <a:r>
              <a:rPr lang="en"/>
              <a:t>The proton concentration gradient needed for free energy in metabolism could have been supplied here as well</a:t>
            </a:r>
            <a:endParaRPr/>
          </a:p>
          <a:p>
            <a:pPr indent="-298450" lvl="0" marL="457200" rtl="0" algn="l">
              <a:spcBef>
                <a:spcPts val="0"/>
              </a:spcBef>
              <a:spcAft>
                <a:spcPts val="0"/>
              </a:spcAft>
              <a:buSzPts val="1100"/>
              <a:buChar char="●"/>
            </a:pPr>
            <a:r>
              <a:rPr lang="en"/>
              <a:t>However, not everyone agrees that the ions needed for LUCA’s metabolism would have been present in a hydrothermal setting </a:t>
            </a:r>
            <a:endParaRPr/>
          </a:p>
          <a:p>
            <a:pPr indent="-298450" lvl="1" marL="914400" rtl="0" algn="l">
              <a:spcBef>
                <a:spcPts val="0"/>
              </a:spcBef>
              <a:spcAft>
                <a:spcPts val="0"/>
              </a:spcAft>
              <a:buSzPts val="1100"/>
              <a:buChar char="○"/>
            </a:pPr>
            <a:r>
              <a:rPr lang="en"/>
              <a:t>Such as </a:t>
            </a:r>
            <a:r>
              <a:rPr lang="en"/>
              <a:t>potassium, manganese, magnesium, zinc, and phosphate ions</a:t>
            </a:r>
            <a:endParaRPr/>
          </a:p>
          <a:p>
            <a:pPr indent="-298450" lvl="1" marL="914400" rtl="0" algn="l">
              <a:spcBef>
                <a:spcPts val="0"/>
              </a:spcBef>
              <a:spcAft>
                <a:spcPts val="0"/>
              </a:spcAft>
              <a:buSzPts val="1100"/>
              <a:buChar char="○"/>
            </a:pPr>
            <a:r>
              <a:rPr lang="en"/>
              <a:t>Sodium may not have needed </a:t>
            </a:r>
            <a:r>
              <a:rPr lang="en"/>
              <a:t>K+, Mg2+, Zn2+, Mn2+, and phosphate, but not Na+</a:t>
            </a:r>
            <a:endParaRPr/>
          </a:p>
          <a:p>
            <a:pPr indent="-298450" lvl="0" marL="457200" rtl="0" algn="l">
              <a:spcBef>
                <a:spcPts val="0"/>
              </a:spcBef>
              <a:spcAft>
                <a:spcPts val="0"/>
              </a:spcAft>
              <a:buSzPts val="1100"/>
              <a:buChar char="●"/>
            </a:pPr>
            <a:r>
              <a:rPr lang="en">
                <a:solidFill>
                  <a:schemeClr val="dk1"/>
                </a:solidFill>
              </a:rPr>
              <a:t>Some researchers do not agree with the conclusion drawn by Weiss and others that reverse gyrase was present in LUCA’s genome, thus suggesting the organism may NOT have been thermophilic</a:t>
            </a:r>
            <a:endParaRPr>
              <a:solidFill>
                <a:schemeClr val="dk1"/>
              </a:solidFill>
            </a:endParaRPr>
          </a:p>
          <a:p>
            <a:pPr indent="-298450" lvl="1" marL="914400" rtl="0" algn="l">
              <a:spcBef>
                <a:spcPts val="0"/>
              </a:spcBef>
              <a:spcAft>
                <a:spcPts val="0"/>
              </a:spcAft>
              <a:buSzPts val="1100"/>
              <a:buChar char="○"/>
            </a:pPr>
            <a:r>
              <a:rPr lang="en">
                <a:solidFill>
                  <a:schemeClr val="dk1"/>
                </a:solidFill>
              </a:rPr>
              <a:t>Instead, they think reverse gyrase may have evolved later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LUCA</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Last Universal Common Ancestor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LUCA: hot or not? </a:t>
            </a:r>
            <a:endParaRPr/>
          </a:p>
        </p:txBody>
      </p:sp>
      <p:sp>
        <p:nvSpPr>
          <p:cNvPr id="127" name="Google Shape;127;p22"/>
          <p:cNvSpPr txBox="1"/>
          <p:nvPr>
            <p:ph idx="1" type="body"/>
          </p:nvPr>
        </p:nvSpPr>
        <p:spPr>
          <a:xfrm>
            <a:off x="387900" y="2064600"/>
            <a:ext cx="3999900" cy="2960700"/>
          </a:xfrm>
          <a:prstGeom prst="rect">
            <a:avLst/>
          </a:prstGeom>
        </p:spPr>
        <p:txBody>
          <a:bodyPr anchorCtr="0" anchor="t" bIns="91425" lIns="91425" spcFirstLastPara="1" rIns="91425" wrap="square" tIns="91425">
            <a:normAutofit fontScale="85000" lnSpcReduction="20000"/>
          </a:bodyPr>
          <a:lstStyle/>
          <a:p>
            <a:pPr indent="-344804" lvl="0" marL="457200" rtl="0" algn="l">
              <a:spcBef>
                <a:spcPts val="0"/>
              </a:spcBef>
              <a:spcAft>
                <a:spcPts val="0"/>
              </a:spcAft>
              <a:buSzPct val="100000"/>
              <a:buChar char="●"/>
            </a:pPr>
            <a:r>
              <a:rPr lang="en" sz="2152"/>
              <a:t>Team A</a:t>
            </a:r>
            <a:endParaRPr sz="2152"/>
          </a:p>
          <a:p>
            <a:pPr indent="-325755" lvl="1" marL="914400" rtl="0" algn="l">
              <a:spcBef>
                <a:spcPts val="1000"/>
              </a:spcBef>
              <a:spcAft>
                <a:spcPts val="0"/>
              </a:spcAft>
              <a:buSzPct val="100000"/>
              <a:buChar char="○"/>
            </a:pPr>
            <a:r>
              <a:rPr lang="en" sz="1800"/>
              <a:t>LUCA was a thermophile</a:t>
            </a:r>
            <a:endParaRPr sz="1800"/>
          </a:p>
          <a:p>
            <a:pPr indent="-344804" lvl="0" marL="457200" rtl="0" algn="l">
              <a:spcBef>
                <a:spcPts val="1000"/>
              </a:spcBef>
              <a:spcAft>
                <a:spcPts val="0"/>
              </a:spcAft>
              <a:buSzPct val="100000"/>
              <a:buChar char="●"/>
            </a:pPr>
            <a:r>
              <a:rPr lang="en" sz="2152"/>
              <a:t>Team B</a:t>
            </a:r>
            <a:endParaRPr sz="2152"/>
          </a:p>
          <a:p>
            <a:pPr indent="-325755" lvl="1" marL="914400" rtl="0" algn="l">
              <a:spcBef>
                <a:spcPts val="1000"/>
              </a:spcBef>
              <a:spcAft>
                <a:spcPts val="0"/>
              </a:spcAft>
              <a:buSzPct val="100000"/>
              <a:buChar char="○"/>
            </a:pPr>
            <a:r>
              <a:rPr lang="en" sz="1800"/>
              <a:t>LUCA was </a:t>
            </a:r>
            <a:r>
              <a:rPr i="1" lang="en" sz="1800"/>
              <a:t>not </a:t>
            </a:r>
            <a:r>
              <a:rPr lang="en" sz="1800"/>
              <a:t>a thermophile</a:t>
            </a:r>
            <a:endParaRPr sz="1800"/>
          </a:p>
          <a:p>
            <a:pPr indent="0" lvl="0" marL="0" rtl="0" algn="l">
              <a:spcBef>
                <a:spcPts val="1000"/>
              </a:spcBef>
              <a:spcAft>
                <a:spcPts val="0"/>
              </a:spcAft>
              <a:buNone/>
            </a:pPr>
            <a:r>
              <a:t/>
            </a:r>
            <a:endParaRPr sz="1800"/>
          </a:p>
          <a:p>
            <a:pPr indent="-338454" lvl="0" marL="457200" rtl="0" algn="l">
              <a:spcBef>
                <a:spcPts val="1000"/>
              </a:spcBef>
              <a:spcAft>
                <a:spcPts val="0"/>
              </a:spcAft>
              <a:buSzPct val="100000"/>
              <a:buChar char="●"/>
            </a:pPr>
            <a:r>
              <a:rPr lang="en" sz="2035"/>
              <a:t>4-5 people per team</a:t>
            </a:r>
            <a:endParaRPr sz="2035"/>
          </a:p>
          <a:p>
            <a:pPr indent="0" lvl="0" marL="0" rtl="0" algn="l">
              <a:spcBef>
                <a:spcPts val="1000"/>
              </a:spcBef>
              <a:spcAft>
                <a:spcPts val="0"/>
              </a:spcAft>
              <a:buNone/>
            </a:pPr>
            <a:r>
              <a:t/>
            </a:r>
            <a:endParaRPr sz="1800"/>
          </a:p>
          <a:p>
            <a:pPr indent="0" lvl="0" marL="0" rtl="0" algn="l">
              <a:spcBef>
                <a:spcPts val="1000"/>
              </a:spcBef>
              <a:spcAft>
                <a:spcPts val="1000"/>
              </a:spcAft>
              <a:buNone/>
            </a:pPr>
            <a:r>
              <a:t/>
            </a:r>
            <a:endParaRPr sz="1800"/>
          </a:p>
        </p:txBody>
      </p:sp>
      <p:sp>
        <p:nvSpPr>
          <p:cNvPr id="128" name="Google Shape;128;p22"/>
          <p:cNvSpPr txBox="1"/>
          <p:nvPr>
            <p:ph idx="2" type="body"/>
          </p:nvPr>
        </p:nvSpPr>
        <p:spPr>
          <a:xfrm>
            <a:off x="4572000" y="2064600"/>
            <a:ext cx="44586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Format</a:t>
            </a:r>
            <a:endParaRPr sz="1800"/>
          </a:p>
          <a:p>
            <a:pPr indent="-323850" lvl="1" marL="914400" rtl="0" algn="l">
              <a:spcBef>
                <a:spcPts val="0"/>
              </a:spcBef>
              <a:spcAft>
                <a:spcPts val="0"/>
              </a:spcAft>
              <a:buSzPts val="1500"/>
              <a:buChar char="○"/>
            </a:pPr>
            <a:r>
              <a:rPr lang="en" sz="1500"/>
              <a:t>Initial research (30 min)</a:t>
            </a:r>
            <a:endParaRPr sz="1500"/>
          </a:p>
          <a:p>
            <a:pPr indent="-323850" lvl="1" marL="914400" rtl="0" algn="l">
              <a:spcBef>
                <a:spcPts val="0"/>
              </a:spcBef>
              <a:spcAft>
                <a:spcPts val="0"/>
              </a:spcAft>
              <a:buSzPts val="1500"/>
              <a:buChar char="○"/>
            </a:pPr>
            <a:r>
              <a:rPr lang="en" sz="1500"/>
              <a:t>Team A’s main points (4 min)</a:t>
            </a:r>
            <a:endParaRPr sz="1500"/>
          </a:p>
          <a:p>
            <a:pPr indent="-323850" lvl="1" marL="914400" rtl="0" algn="l">
              <a:spcBef>
                <a:spcPts val="0"/>
              </a:spcBef>
              <a:spcAft>
                <a:spcPts val="0"/>
              </a:spcAft>
              <a:buSzPts val="1500"/>
              <a:buChar char="○"/>
            </a:pPr>
            <a:r>
              <a:rPr lang="en" sz="1500"/>
              <a:t>Team B’s main points (4 min)</a:t>
            </a:r>
            <a:endParaRPr sz="1500"/>
          </a:p>
          <a:p>
            <a:pPr indent="-323850" lvl="1" marL="914400" rtl="0" algn="l">
              <a:spcBef>
                <a:spcPts val="0"/>
              </a:spcBef>
              <a:spcAft>
                <a:spcPts val="0"/>
              </a:spcAft>
              <a:buSzPts val="1500"/>
              <a:buChar char="○"/>
            </a:pPr>
            <a:r>
              <a:rPr lang="en" sz="1500"/>
              <a:t>Rebuttal research (10 min)</a:t>
            </a:r>
            <a:endParaRPr sz="1500"/>
          </a:p>
          <a:p>
            <a:pPr indent="-323850" lvl="1" marL="914400" rtl="0" algn="l">
              <a:spcBef>
                <a:spcPts val="0"/>
              </a:spcBef>
              <a:spcAft>
                <a:spcPts val="0"/>
              </a:spcAft>
              <a:buSzPts val="1500"/>
              <a:buChar char="○"/>
            </a:pPr>
            <a:r>
              <a:rPr lang="en" sz="1500"/>
              <a:t>Team A’s rebuttal (2 min)</a:t>
            </a:r>
            <a:endParaRPr sz="1500"/>
          </a:p>
          <a:p>
            <a:pPr indent="-323850" lvl="1" marL="914400" rtl="0" algn="l">
              <a:spcBef>
                <a:spcPts val="0"/>
              </a:spcBef>
              <a:spcAft>
                <a:spcPts val="0"/>
              </a:spcAft>
              <a:buSzPts val="1500"/>
              <a:buChar char="○"/>
            </a:pPr>
            <a:r>
              <a:rPr lang="en" sz="1500"/>
              <a:t>Team B’s rebuttal (2 min)</a:t>
            </a:r>
            <a:endParaRPr sz="1500"/>
          </a:p>
          <a:p>
            <a:pPr indent="-323850" lvl="1" marL="914400" rtl="0" algn="l">
              <a:spcBef>
                <a:spcPts val="0"/>
              </a:spcBef>
              <a:spcAft>
                <a:spcPts val="0"/>
              </a:spcAft>
              <a:buSzPts val="1500"/>
              <a:buChar char="○"/>
            </a:pPr>
            <a:r>
              <a:rPr lang="en" sz="1500"/>
              <a:t>Closing argument research (10 min)</a:t>
            </a:r>
            <a:endParaRPr sz="1500"/>
          </a:p>
          <a:p>
            <a:pPr indent="-323850" lvl="1" marL="914400" rtl="0" algn="l">
              <a:spcBef>
                <a:spcPts val="0"/>
              </a:spcBef>
              <a:spcAft>
                <a:spcPts val="0"/>
              </a:spcAft>
              <a:buSzPts val="1500"/>
              <a:buChar char="○"/>
            </a:pPr>
            <a:r>
              <a:rPr lang="en" sz="1500"/>
              <a:t>Team A’s closing argument (2 min)</a:t>
            </a:r>
            <a:endParaRPr sz="1500"/>
          </a:p>
          <a:p>
            <a:pPr indent="-323850" lvl="1" marL="914400" rtl="0" algn="l">
              <a:spcBef>
                <a:spcPts val="0"/>
              </a:spcBef>
              <a:spcAft>
                <a:spcPts val="0"/>
              </a:spcAft>
              <a:buSzPts val="1500"/>
              <a:buChar char="○"/>
            </a:pPr>
            <a:r>
              <a:rPr lang="en" sz="1500"/>
              <a:t>Team B’s closing argument (2 min)</a:t>
            </a:r>
            <a:endParaRPr sz="1500"/>
          </a:p>
        </p:txBody>
      </p:sp>
      <p:pic>
        <p:nvPicPr>
          <p:cNvPr id="129" name="Google Shape;129;p22"/>
          <p:cNvPicPr preferRelativeResize="0"/>
          <p:nvPr/>
        </p:nvPicPr>
        <p:blipFill>
          <a:blip r:embed="rId3">
            <a:alphaModFix/>
          </a:blip>
          <a:stretch>
            <a:fillRect/>
          </a:stretch>
        </p:blipFill>
        <p:spPr>
          <a:xfrm>
            <a:off x="5981950" y="147325"/>
            <a:ext cx="2926925" cy="164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Phylogeny </a:t>
            </a:r>
            <a:endParaRPr/>
          </a:p>
        </p:txBody>
      </p:sp>
      <p:pic>
        <p:nvPicPr>
          <p:cNvPr id="70" name="Google Shape;70;p14"/>
          <p:cNvPicPr preferRelativeResize="0"/>
          <p:nvPr/>
        </p:nvPicPr>
        <p:blipFill>
          <a:blip r:embed="rId3">
            <a:alphaModFix/>
          </a:blip>
          <a:stretch>
            <a:fillRect/>
          </a:stretch>
        </p:blipFill>
        <p:spPr>
          <a:xfrm>
            <a:off x="3921475" y="627124"/>
            <a:ext cx="4559851" cy="3889250"/>
          </a:xfrm>
          <a:prstGeom prst="rect">
            <a:avLst/>
          </a:prstGeom>
          <a:noFill/>
          <a:ln>
            <a:noFill/>
          </a:ln>
        </p:spPr>
      </p:pic>
      <p:sp>
        <p:nvSpPr>
          <p:cNvPr id="71" name="Google Shape;71;p14"/>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Lateral gene transfer</a:t>
            </a:r>
            <a:endParaRPr sz="1800"/>
          </a:p>
          <a:p>
            <a:pPr indent="-342900" lvl="0" marL="457200" rtl="0" algn="l">
              <a:spcBef>
                <a:spcPts val="1000"/>
              </a:spcBef>
              <a:spcAft>
                <a:spcPts val="0"/>
              </a:spcAft>
              <a:buSzPts val="1800"/>
              <a:buChar char="●"/>
            </a:pPr>
            <a:r>
              <a:rPr lang="en" sz="1800"/>
              <a:t>Two vs. three domain tree of life</a:t>
            </a:r>
            <a:endParaRPr sz="1800"/>
          </a:p>
          <a:p>
            <a:pPr indent="-342900" lvl="0" marL="457200" rtl="0" algn="l">
              <a:spcBef>
                <a:spcPts val="1000"/>
              </a:spcBef>
              <a:spcAft>
                <a:spcPts val="1000"/>
              </a:spcAft>
              <a:buSzPts val="1800"/>
              <a:buChar char="●"/>
            </a:pPr>
            <a:r>
              <a:rPr lang="en" sz="1800"/>
              <a:t>Problems with Weiss’s statistical phylogeny</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Autotrophy</a:t>
            </a:r>
            <a:endParaRPr/>
          </a:p>
        </p:txBody>
      </p:sp>
      <p:pic>
        <p:nvPicPr>
          <p:cNvPr id="77" name="Google Shape;77;p15"/>
          <p:cNvPicPr preferRelativeResize="0"/>
          <p:nvPr/>
        </p:nvPicPr>
        <p:blipFill>
          <a:blip r:embed="rId3">
            <a:alphaModFix/>
          </a:blip>
          <a:stretch>
            <a:fillRect/>
          </a:stretch>
        </p:blipFill>
        <p:spPr>
          <a:xfrm>
            <a:off x="3748600" y="469425"/>
            <a:ext cx="4696201" cy="4204650"/>
          </a:xfrm>
          <a:prstGeom prst="rect">
            <a:avLst/>
          </a:prstGeom>
          <a:noFill/>
          <a:ln>
            <a:noFill/>
          </a:ln>
        </p:spPr>
      </p:pic>
      <p:sp>
        <p:nvSpPr>
          <p:cNvPr id="78" name="Google Shape;78;p15"/>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Carbon monoxide dehydrogenase/Acetyl-CoA enzyme </a:t>
            </a:r>
            <a:r>
              <a:rPr lang="en" sz="1700"/>
              <a:t>complex (CODH/ACS)</a:t>
            </a:r>
            <a:endParaRPr sz="1700"/>
          </a:p>
          <a:p>
            <a:pPr indent="-336550" lvl="0" marL="457200" rtl="0" algn="l">
              <a:spcBef>
                <a:spcPts val="1000"/>
              </a:spcBef>
              <a:spcAft>
                <a:spcPts val="1000"/>
              </a:spcAft>
              <a:buSzPts val="1700"/>
              <a:buChar char="●"/>
            </a:pPr>
            <a:r>
              <a:rPr lang="en" sz="1700"/>
              <a:t>Presence in LUCA’s genome may not conclusively rule out heterotrophy</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400"/>
              <a:t>Carbon fixation: WL vs. rTCA</a:t>
            </a:r>
            <a:endParaRPr sz="2400"/>
          </a:p>
        </p:txBody>
      </p:sp>
      <p:sp>
        <p:nvSpPr>
          <p:cNvPr id="84" name="Google Shape;84;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85" name="Google Shape;85;p16"/>
          <p:cNvPicPr preferRelativeResize="0"/>
          <p:nvPr/>
        </p:nvPicPr>
        <p:blipFill>
          <a:blip r:embed="rId3">
            <a:alphaModFix/>
          </a:blip>
          <a:stretch>
            <a:fillRect/>
          </a:stretch>
        </p:blipFill>
        <p:spPr>
          <a:xfrm>
            <a:off x="575075" y="1669201"/>
            <a:ext cx="3996925" cy="2720125"/>
          </a:xfrm>
          <a:prstGeom prst="rect">
            <a:avLst/>
          </a:prstGeom>
          <a:noFill/>
          <a:ln>
            <a:noFill/>
          </a:ln>
        </p:spPr>
      </p:pic>
      <p:pic>
        <p:nvPicPr>
          <p:cNvPr id="86" name="Google Shape;86;p16"/>
          <p:cNvPicPr preferRelativeResize="0"/>
          <p:nvPr/>
        </p:nvPicPr>
        <p:blipFill>
          <a:blip r:embed="rId4">
            <a:alphaModFix/>
          </a:blip>
          <a:stretch>
            <a:fillRect/>
          </a:stretch>
        </p:blipFill>
        <p:spPr>
          <a:xfrm>
            <a:off x="5211191" y="1669226"/>
            <a:ext cx="3270109" cy="272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“Half-alive”</a:t>
            </a:r>
            <a:endParaRPr/>
          </a:p>
        </p:txBody>
      </p:sp>
      <p:pic>
        <p:nvPicPr>
          <p:cNvPr id="92" name="Google Shape;92;p17"/>
          <p:cNvPicPr preferRelativeResize="0"/>
          <p:nvPr/>
        </p:nvPicPr>
        <p:blipFill>
          <a:blip r:embed="rId3">
            <a:alphaModFix/>
          </a:blip>
          <a:stretch>
            <a:fillRect/>
          </a:stretch>
        </p:blipFill>
        <p:spPr>
          <a:xfrm>
            <a:off x="3556675" y="681950"/>
            <a:ext cx="5062525" cy="3952001"/>
          </a:xfrm>
          <a:prstGeom prst="rect">
            <a:avLst/>
          </a:prstGeom>
          <a:noFill/>
          <a:ln>
            <a:noFill/>
          </a:ln>
        </p:spPr>
      </p:pic>
      <p:sp>
        <p:nvSpPr>
          <p:cNvPr id="93" name="Google Shape;93;p1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p>
            <a:pPr indent="-336550" lvl="0" marL="457200" rtl="0" algn="l">
              <a:lnSpc>
                <a:spcPct val="105000"/>
              </a:lnSpc>
              <a:spcBef>
                <a:spcPts val="0"/>
              </a:spcBef>
              <a:spcAft>
                <a:spcPts val="0"/>
              </a:spcAft>
              <a:buSzPts val="1700"/>
              <a:buChar char="●"/>
            </a:pPr>
            <a:r>
              <a:rPr lang="en" sz="1700"/>
              <a:t>Reliance on geochemical processes</a:t>
            </a:r>
            <a:endParaRPr sz="1700"/>
          </a:p>
          <a:p>
            <a:pPr indent="-336550" lvl="1" marL="914400" rtl="0" algn="l">
              <a:lnSpc>
                <a:spcPct val="105000"/>
              </a:lnSpc>
              <a:spcBef>
                <a:spcPts val="1000"/>
              </a:spcBef>
              <a:spcAft>
                <a:spcPts val="0"/>
              </a:spcAft>
              <a:buSzPts val="1700"/>
              <a:buChar char="○"/>
            </a:pPr>
            <a:r>
              <a:rPr lang="en" sz="1700"/>
              <a:t>Naturally </a:t>
            </a:r>
            <a:r>
              <a:rPr lang="en" sz="1700"/>
              <a:t>occurring</a:t>
            </a:r>
            <a:r>
              <a:rPr lang="en" sz="1700"/>
              <a:t> H+ concentration  gradients</a:t>
            </a:r>
            <a:endParaRPr sz="1700"/>
          </a:p>
          <a:p>
            <a:pPr indent="-336550" lvl="1" marL="914400" rtl="0" algn="l">
              <a:lnSpc>
                <a:spcPct val="105000"/>
              </a:lnSpc>
              <a:spcBef>
                <a:spcPts val="1000"/>
              </a:spcBef>
              <a:spcAft>
                <a:spcPts val="0"/>
              </a:spcAft>
              <a:buSzPts val="1700"/>
              <a:buChar char="○"/>
            </a:pPr>
            <a:r>
              <a:rPr lang="en" sz="1700"/>
              <a:t>Transition metal catalysts</a:t>
            </a:r>
            <a:endParaRPr sz="1700"/>
          </a:p>
          <a:p>
            <a:pPr indent="-336550" lvl="0" marL="457200" rtl="0" algn="l">
              <a:lnSpc>
                <a:spcPct val="105000"/>
              </a:lnSpc>
              <a:spcBef>
                <a:spcPts val="1000"/>
              </a:spcBef>
              <a:spcAft>
                <a:spcPts val="1000"/>
              </a:spcAft>
              <a:buSzPts val="1700"/>
              <a:buChar char="●"/>
            </a:pPr>
            <a:r>
              <a:rPr lang="en" sz="1700"/>
              <a:t>Presence of genes</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Anatomy</a:t>
            </a:r>
            <a:endParaRPr/>
          </a:p>
        </p:txBody>
      </p:sp>
      <p:sp>
        <p:nvSpPr>
          <p:cNvPr id="99" name="Google Shape;99;p18"/>
          <p:cNvSpPr txBox="1"/>
          <p:nvPr>
            <p:ph idx="1" type="body"/>
          </p:nvPr>
        </p:nvSpPr>
        <p:spPr>
          <a:xfrm>
            <a:off x="387900" y="1594025"/>
            <a:ext cx="3843600" cy="26811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 sz="1800"/>
              <a:t>Asgard archaea</a:t>
            </a:r>
            <a:endParaRPr sz="1800"/>
          </a:p>
          <a:p>
            <a:pPr indent="-342900" lvl="1" marL="914400" rtl="0" algn="l">
              <a:lnSpc>
                <a:spcPct val="105000"/>
              </a:lnSpc>
              <a:spcBef>
                <a:spcPts val="1000"/>
              </a:spcBef>
              <a:spcAft>
                <a:spcPts val="0"/>
              </a:spcAft>
              <a:buSzPts val="1800"/>
              <a:buChar char="○"/>
            </a:pPr>
            <a:r>
              <a:rPr lang="en" sz="1800"/>
              <a:t>Vesicles and cytoskeletons</a:t>
            </a:r>
            <a:endParaRPr sz="1800"/>
          </a:p>
          <a:p>
            <a:pPr indent="-342900" lvl="1" marL="914400" rtl="0" algn="l">
              <a:lnSpc>
                <a:spcPct val="105000"/>
              </a:lnSpc>
              <a:spcBef>
                <a:spcPts val="1000"/>
              </a:spcBef>
              <a:spcAft>
                <a:spcPts val="0"/>
              </a:spcAft>
              <a:buSzPts val="1800"/>
              <a:buChar char="○"/>
            </a:pPr>
            <a:r>
              <a:rPr lang="en" sz="1800"/>
              <a:t>Complex structures evolve after mitochondrial integration</a:t>
            </a:r>
            <a:endParaRPr sz="1800"/>
          </a:p>
          <a:p>
            <a:pPr indent="-342900" lvl="0" marL="457200" rtl="0" algn="l">
              <a:lnSpc>
                <a:spcPct val="105000"/>
              </a:lnSpc>
              <a:spcBef>
                <a:spcPts val="1000"/>
              </a:spcBef>
              <a:spcAft>
                <a:spcPts val="0"/>
              </a:spcAft>
              <a:buSzPts val="1800"/>
              <a:buChar char="●"/>
            </a:pPr>
            <a:r>
              <a:rPr lang="en" sz="1800"/>
              <a:t>LUCA</a:t>
            </a:r>
            <a:endParaRPr sz="1800"/>
          </a:p>
          <a:p>
            <a:pPr indent="-342900" lvl="1" marL="914400" rtl="0" algn="l">
              <a:lnSpc>
                <a:spcPct val="105000"/>
              </a:lnSpc>
              <a:spcBef>
                <a:spcPts val="1000"/>
              </a:spcBef>
              <a:spcAft>
                <a:spcPts val="0"/>
              </a:spcAft>
              <a:buSzPts val="1800"/>
              <a:buChar char="○"/>
            </a:pPr>
            <a:r>
              <a:rPr lang="en" sz="1800"/>
              <a:t>Leaky bilayer membrane</a:t>
            </a:r>
            <a:endParaRPr sz="1800"/>
          </a:p>
          <a:p>
            <a:pPr indent="0" lvl="0" marL="0" rtl="0" algn="l">
              <a:lnSpc>
                <a:spcPct val="105000"/>
              </a:lnSpc>
              <a:spcBef>
                <a:spcPts val="1000"/>
              </a:spcBef>
              <a:spcAft>
                <a:spcPts val="1200"/>
              </a:spcAft>
              <a:buNone/>
            </a:pPr>
            <a:r>
              <a:rPr lang="en" sz="1800"/>
              <a:t> </a:t>
            </a:r>
            <a:endParaRPr sz="1800"/>
          </a:p>
        </p:txBody>
      </p:sp>
      <p:pic>
        <p:nvPicPr>
          <p:cNvPr id="100" name="Google Shape;100;p18"/>
          <p:cNvPicPr preferRelativeResize="0"/>
          <p:nvPr/>
        </p:nvPicPr>
        <p:blipFill>
          <a:blip r:embed="rId3">
            <a:alphaModFix/>
          </a:blip>
          <a:stretch>
            <a:fillRect/>
          </a:stretch>
        </p:blipFill>
        <p:spPr>
          <a:xfrm>
            <a:off x="5372875" y="2731550"/>
            <a:ext cx="2615950" cy="1937725"/>
          </a:xfrm>
          <a:prstGeom prst="rect">
            <a:avLst/>
          </a:prstGeom>
          <a:noFill/>
          <a:ln>
            <a:noFill/>
          </a:ln>
        </p:spPr>
      </p:pic>
      <p:pic>
        <p:nvPicPr>
          <p:cNvPr id="101" name="Google Shape;101;p18"/>
          <p:cNvPicPr preferRelativeResize="0"/>
          <p:nvPr/>
        </p:nvPicPr>
        <p:blipFill>
          <a:blip r:embed="rId4">
            <a:alphaModFix/>
          </a:blip>
          <a:stretch>
            <a:fillRect/>
          </a:stretch>
        </p:blipFill>
        <p:spPr>
          <a:xfrm>
            <a:off x="5542097" y="555600"/>
            <a:ext cx="2277499" cy="1821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400"/>
              <a:t>I</a:t>
            </a:r>
            <a:r>
              <a:rPr lang="en" sz="2400"/>
              <a:t>ndividual</a:t>
            </a:r>
            <a:r>
              <a:rPr lang="en" sz="2400"/>
              <a:t> research </a:t>
            </a:r>
            <a:endParaRPr sz="2400"/>
          </a:p>
        </p:txBody>
      </p:sp>
      <p:sp>
        <p:nvSpPr>
          <p:cNvPr id="107" name="Google Shape;107;p1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Char char="●"/>
            </a:pPr>
            <a:r>
              <a:rPr lang="en" sz="1700"/>
              <a:t>What are the best methods for accounting for LGT when reconstructing phylogenies? </a:t>
            </a:r>
            <a:r>
              <a:rPr lang="en" sz="1700"/>
              <a:t>Can these be feasibly applied when studying organisms as ancient as LUCA?</a:t>
            </a:r>
            <a:endParaRPr sz="1700"/>
          </a:p>
          <a:p>
            <a:pPr indent="-336550" lvl="0" marL="457200" rtl="0" algn="l">
              <a:lnSpc>
                <a:spcPct val="105000"/>
              </a:lnSpc>
              <a:spcBef>
                <a:spcPts val="1000"/>
              </a:spcBef>
              <a:spcAft>
                <a:spcPts val="0"/>
              </a:spcAft>
              <a:buSzPts val="1700"/>
              <a:buChar char="●"/>
            </a:pPr>
            <a:r>
              <a:rPr lang="en" sz="1700"/>
              <a:t>How does </a:t>
            </a:r>
            <a:r>
              <a:rPr lang="en" sz="1700"/>
              <a:t>LUCA’s hypothesized metabolism compare to the metabolisms of early archaea, bacteria, and/or eukaryotes? What does this tell us about LUCA’s complexity?</a:t>
            </a:r>
            <a:endParaRPr sz="1700"/>
          </a:p>
          <a:p>
            <a:pPr indent="-336550" lvl="0" marL="457200" rtl="0" algn="l">
              <a:lnSpc>
                <a:spcPct val="105000"/>
              </a:lnSpc>
              <a:spcBef>
                <a:spcPts val="1000"/>
              </a:spcBef>
              <a:spcAft>
                <a:spcPts val="1000"/>
              </a:spcAft>
              <a:buSzPts val="1700"/>
              <a:buChar char="●"/>
            </a:pPr>
            <a:r>
              <a:rPr lang="en" sz="1700"/>
              <a:t>Based on the definitions of life we’ve discussed in class, would LUCA be considered alive if discovered in nature today? What about if LUCA was bioengineered/reconstructed in a lab setting?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400"/>
              <a:t>Individual research </a:t>
            </a:r>
            <a:endParaRPr sz="2400"/>
          </a:p>
        </p:txBody>
      </p:sp>
      <p:sp>
        <p:nvSpPr>
          <p:cNvPr id="113" name="Google Shape;113;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Char char="●"/>
            </a:pPr>
            <a:r>
              <a:rPr lang="en" sz="1700"/>
              <a:t>What are the best methods for accounting for LGT when reconstructing phylogenies? Can these be feasibly applied when studying organisms as ancient as LUCA?</a:t>
            </a:r>
            <a:endParaRPr sz="1700"/>
          </a:p>
          <a:p>
            <a:pPr indent="-336550" lvl="0" marL="457200" rtl="0" algn="l">
              <a:lnSpc>
                <a:spcPct val="105000"/>
              </a:lnSpc>
              <a:spcBef>
                <a:spcPts val="1000"/>
              </a:spcBef>
              <a:spcAft>
                <a:spcPts val="0"/>
              </a:spcAft>
              <a:buSzPts val="1700"/>
              <a:buChar char="●"/>
            </a:pPr>
            <a:r>
              <a:rPr lang="en" sz="1700"/>
              <a:t>How does LUCA’s hypothesized metabolism compare to the metabolisms of of early archaea, bacteria, and/or eukaryotes? What does this tell us about LUCA’s complexity?</a:t>
            </a:r>
            <a:endParaRPr sz="1700"/>
          </a:p>
          <a:p>
            <a:pPr indent="-336550" lvl="0" marL="457200" rtl="0" algn="l">
              <a:lnSpc>
                <a:spcPct val="105000"/>
              </a:lnSpc>
              <a:spcBef>
                <a:spcPts val="1000"/>
              </a:spcBef>
              <a:spcAft>
                <a:spcPts val="1000"/>
              </a:spcAft>
              <a:buSzPts val="1700"/>
              <a:buChar char="●"/>
            </a:pPr>
            <a:r>
              <a:rPr lang="en" sz="1700"/>
              <a:t>Based on the definitions of life we’ve discussed in class, would LUCA be considered alive if discovered in nature today? What about if LUCA was bioengineered/reconstructed in a lab setting? </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400"/>
              <a:t>Habitat: hydrothermal vent, terrestrial hot spring, or somewhere else? </a:t>
            </a:r>
            <a:endParaRPr sz="2400"/>
          </a:p>
        </p:txBody>
      </p:sp>
      <p:sp>
        <p:nvSpPr>
          <p:cNvPr id="119" name="Google Shape;119;p21"/>
          <p:cNvSpPr txBox="1"/>
          <p:nvPr>
            <p:ph idx="1" type="body"/>
          </p:nvPr>
        </p:nvSpPr>
        <p:spPr>
          <a:xfrm>
            <a:off x="387900" y="1489825"/>
            <a:ext cx="37524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Reverse gyrase</a:t>
            </a:r>
            <a:endParaRPr/>
          </a:p>
          <a:p>
            <a:pPr indent="-342900" lvl="0" marL="457200" rtl="0" algn="l">
              <a:spcBef>
                <a:spcPts val="1000"/>
              </a:spcBef>
              <a:spcAft>
                <a:spcPts val="0"/>
              </a:spcAft>
              <a:buSzPts val="1800"/>
              <a:buChar char="●"/>
            </a:pPr>
            <a:r>
              <a:rPr lang="en"/>
              <a:t>H+ concentration gradient</a:t>
            </a:r>
            <a:endParaRPr/>
          </a:p>
          <a:p>
            <a:pPr indent="-342900" lvl="0" marL="457200" rtl="0" algn="l">
              <a:spcBef>
                <a:spcPts val="1000"/>
              </a:spcBef>
              <a:spcAft>
                <a:spcPts val="1000"/>
              </a:spcAft>
              <a:buSzPts val="1800"/>
              <a:buChar char="●"/>
            </a:pPr>
            <a:r>
              <a:rPr lang="en"/>
              <a:t>Some ions not found in marine vents </a:t>
            </a:r>
            <a:endParaRPr/>
          </a:p>
        </p:txBody>
      </p:sp>
      <p:pic>
        <p:nvPicPr>
          <p:cNvPr id="120" name="Google Shape;120;p21"/>
          <p:cNvPicPr preferRelativeResize="0"/>
          <p:nvPr/>
        </p:nvPicPr>
        <p:blipFill>
          <a:blip r:embed="rId3">
            <a:alphaModFix/>
          </a:blip>
          <a:stretch>
            <a:fillRect/>
          </a:stretch>
        </p:blipFill>
        <p:spPr>
          <a:xfrm>
            <a:off x="871036" y="3308300"/>
            <a:ext cx="2786124" cy="1568251"/>
          </a:xfrm>
          <a:prstGeom prst="rect">
            <a:avLst/>
          </a:prstGeom>
          <a:noFill/>
          <a:ln>
            <a:noFill/>
          </a:ln>
        </p:spPr>
      </p:pic>
      <p:pic>
        <p:nvPicPr>
          <p:cNvPr id="121" name="Google Shape;121;p21"/>
          <p:cNvPicPr preferRelativeResize="0"/>
          <p:nvPr/>
        </p:nvPicPr>
        <p:blipFill>
          <a:blip r:embed="rId4">
            <a:alphaModFix/>
          </a:blip>
          <a:stretch>
            <a:fillRect/>
          </a:stretch>
        </p:blipFill>
        <p:spPr>
          <a:xfrm>
            <a:off x="4730450" y="1181975"/>
            <a:ext cx="2453430" cy="36945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